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662" r:id="rId6"/>
    <p:sldId id="378" r:id="rId7"/>
    <p:sldId id="1306" r:id="rId8"/>
    <p:sldId id="510" r:id="rId9"/>
    <p:sldId id="1308" r:id="rId10"/>
    <p:sldId id="1309" r:id="rId11"/>
    <p:sldId id="320" r:id="rId12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53D"/>
    <a:srgbClr val="AECEA2"/>
    <a:srgbClr val="5ACE10"/>
    <a:srgbClr val="9A9B9D"/>
    <a:srgbClr val="AEB0AF"/>
    <a:srgbClr val="CEC7C1"/>
    <a:srgbClr val="8C8D90"/>
    <a:srgbClr val="D25350"/>
    <a:srgbClr val="808184"/>
    <a:srgbClr val="757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1" autoAdjust="0"/>
    <p:restoredTop sz="80446" autoAdjust="0"/>
  </p:normalViewPr>
  <p:slideViewPr>
    <p:cSldViewPr snapToGrid="0" showGuides="1">
      <p:cViewPr varScale="1">
        <p:scale>
          <a:sx n="109" d="100"/>
          <a:sy n="109" d="100"/>
        </p:scale>
        <p:origin x="132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352" y="172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10/29/21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10/29/21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2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1DF7A1-5830-4DD0-B533-CC8BB9AE064A}" type="slidenum">
              <a:rPr lang="en-US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9188" cy="3487737"/>
          </a:xfrm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6" y="4414839"/>
            <a:ext cx="5607050" cy="4184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1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B0BF7A-9661-43C7-ADFE-7CBA1B003280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7038" y="695325"/>
            <a:ext cx="6157912" cy="3463925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636" y="4387447"/>
            <a:ext cx="5139134" cy="4153791"/>
          </a:xfrm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4885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4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0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723595-54B4-4A22-8580-657A5BD0D8BF}" type="slidenum">
              <a:rPr lang="en-US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  <p:sp>
        <p:nvSpPr>
          <p:cNvPr id="59395" name="Rectangle 7"/>
          <p:cNvSpPr txBox="1">
            <a:spLocks noGrp="1" noChangeArrowheads="1"/>
          </p:cNvSpPr>
          <p:nvPr/>
        </p:nvSpPr>
        <p:spPr bwMode="auto">
          <a:xfrm>
            <a:off x="4021927" y="8916465"/>
            <a:ext cx="3078930" cy="470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197" tIns="47099" rIns="94197" bIns="47099" anchor="b"/>
          <a:lstStyle/>
          <a:p>
            <a:pPr algn="r" defTabSz="942142"/>
            <a:fld id="{616862FA-43CD-4B50-ADB9-58BD2BE6B280}" type="slidenum">
              <a:rPr lang="en-US" sz="1100"/>
              <a:pPr algn="r" defTabSz="942142"/>
              <a:t>8</a:t>
            </a:fld>
            <a:endParaRPr lang="en-US" sz="1100" dirty="0"/>
          </a:p>
        </p:txBody>
      </p:sp>
      <p:sp>
        <p:nvSpPr>
          <p:cNvPr id="59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2275" y="703263"/>
            <a:ext cx="6257925" cy="3521075"/>
          </a:xfrm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83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1F2134C-A9AD-493D-A79E-AE101D0A8C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590" y="6458660"/>
            <a:ext cx="1677848" cy="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378" y="320040"/>
            <a:ext cx="11425236" cy="535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63" y="1508760"/>
            <a:ext cx="11372771" cy="404777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41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594" y="320040"/>
            <a:ext cx="11504904" cy="535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19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177800"/>
            <a:ext cx="109728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4673600" y="6602374"/>
            <a:ext cx="28448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10/29/21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75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4F11B0F-3200-495D-8593-8D2BB06177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590" y="6458660"/>
            <a:ext cx="1677848" cy="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38C21CF-F35D-4867-8E5F-12CBAB424B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590" y="6458660"/>
            <a:ext cx="1677848" cy="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7D03815-7B8C-465E-8D5F-A61474C9CE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590" y="6458660"/>
            <a:ext cx="1677848" cy="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D625277-A487-41BD-990B-DFA21E690D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590" y="6458660"/>
            <a:ext cx="1677848" cy="28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526DD64-4683-4B65-BA4A-31D6F33A3B7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23590" y="6458660"/>
            <a:ext cx="1677848" cy="282074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  <p:sldLayoutId id="2147483757" r:id="rId14"/>
    <p:sldLayoutId id="2147483759" r:id="rId15"/>
    <p:sldLayoutId id="2147483760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science.energy.gov/user-facilities/user-facilities-at-a-glance/" TargetMode="External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olcf.ornl.gov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ornl.gov/go/Computational-Sciences-Jobs/453430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244" y="1203729"/>
            <a:ext cx="8678194" cy="1421928"/>
          </a:xfrm>
        </p:spPr>
        <p:txBody>
          <a:bodyPr/>
          <a:lstStyle/>
          <a:p>
            <a:r>
              <a:rPr lang="en-US" dirty="0"/>
              <a:t>Hands-On with Summit Workshop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0" y="3013455"/>
            <a:ext cx="5777473" cy="2028101"/>
          </a:xfrm>
        </p:spPr>
        <p:txBody>
          <a:bodyPr/>
          <a:lstStyle/>
          <a:p>
            <a:r>
              <a:rPr lang="en-US" dirty="0"/>
              <a:t>Ashley Barker, Section Head for Operations, National Center for Computational Sciences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177801"/>
            <a:ext cx="8229600" cy="535531"/>
          </a:xfrm>
        </p:spPr>
        <p:txBody>
          <a:bodyPr/>
          <a:lstStyle/>
          <a:p>
            <a:r>
              <a:rPr lang="en-US" b="1" dirty="0">
                <a:solidFill>
                  <a:srgbClr val="106636"/>
                </a:solidFill>
                <a:latin typeface="Calibri"/>
              </a:rPr>
              <a:t>Office of Science User Facilities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10287000" y="6354764"/>
            <a:ext cx="381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EEA275D-5A49-48A8-817D-44C3EA0A3A2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2" name="Picture 2" descr="http://farm9.staticflickr.com/8324/8134322679_732e410df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6570" y="2609544"/>
            <a:ext cx="4495800" cy="1600506"/>
          </a:xfrm>
          <a:prstGeom prst="rect">
            <a:avLst/>
          </a:prstGeom>
          <a:noFill/>
          <a:ln w="28575">
            <a:solidFill>
              <a:srgbClr val="006400"/>
            </a:solidFill>
          </a:ln>
        </p:spPr>
      </p:pic>
      <p:sp>
        <p:nvSpPr>
          <p:cNvPr id="16" name="Slide Number Placeholder 9"/>
          <p:cNvSpPr txBox="1">
            <a:spLocks/>
          </p:cNvSpPr>
          <p:nvPr/>
        </p:nvSpPr>
        <p:spPr>
          <a:xfrm>
            <a:off x="12834970" y="6201571"/>
            <a:ext cx="5078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6EEA275D-5A49-48A8-817D-44C3EA0A3A2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581325" y="927066"/>
            <a:ext cx="3869313" cy="4965462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68275" indent="-168275"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28 world-leading facilities serving </a:t>
            </a:r>
          </a:p>
          <a:p>
            <a:pPr marL="168275" indent="-168275" algn="ctr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Calibri"/>
                <a:cs typeface="+mn-cs"/>
              </a:rPr>
              <a:t>over 33,000 researchers annually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supercomputers, 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high intensity x-ray, neutron, and electron sources, 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 err="1">
                <a:solidFill>
                  <a:prstClr val="black"/>
                </a:solidFill>
                <a:latin typeface="Calibri"/>
                <a:cs typeface="+mn-cs"/>
              </a:rPr>
              <a:t>nanoscience</a:t>
            </a: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 facilities, 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genomic sequencing facilities, 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particle accelerators, 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fusion/plasma physics facilities, and 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atmospheric monitoring capabilities.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  <a:latin typeface="Calibri"/>
                <a:cs typeface="+mn-cs"/>
              </a:rPr>
              <a:t>Open access; allocation determined through peer review of proposals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1600" b="1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  <a:latin typeface="Calibri"/>
                <a:cs typeface="+mn-cs"/>
              </a:rPr>
              <a:t>Free for non-proprietary work published in the open literature</a:t>
            </a: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168275" indent="-168275" fontAlgn="auto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Calibri"/>
                <a:cs typeface="+mn-cs"/>
              </a:rPr>
              <a:t>Full cost recovery for proprietary work</a:t>
            </a:r>
          </a:p>
        </p:txBody>
      </p:sp>
      <p:pic>
        <p:nvPicPr>
          <p:cNvPr id="18" name="Picture 12" descr="http://www.arm.gov/images/cms/nsa_ins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46537" y="762001"/>
            <a:ext cx="2161310" cy="1620983"/>
          </a:xfrm>
          <a:prstGeom prst="rect">
            <a:avLst/>
          </a:prstGeom>
          <a:noFill/>
          <a:ln w="28575">
            <a:solidFill>
              <a:srgbClr val="106636"/>
            </a:solidFill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4180766"/>
            <a:ext cx="2283972" cy="1732226"/>
          </a:xfrm>
          <a:prstGeom prst="rect">
            <a:avLst/>
          </a:prstGeom>
          <a:noFill/>
          <a:ln w="28575">
            <a:solidFill>
              <a:srgbClr val="106636"/>
            </a:solidFill>
            <a:miter lim="800000"/>
            <a:headEnd/>
            <a:tailEnd/>
          </a:ln>
        </p:spPr>
      </p:pic>
      <p:pic>
        <p:nvPicPr>
          <p:cNvPr id="20" name="Picture 19" descr="5259-00209_monitor_proof0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14830" y="4085358"/>
            <a:ext cx="2491977" cy="1833439"/>
          </a:xfrm>
          <a:prstGeom prst="rect">
            <a:avLst/>
          </a:prstGeom>
          <a:ln w="28575">
            <a:solidFill>
              <a:srgbClr val="106636"/>
            </a:solidFill>
          </a:ln>
        </p:spPr>
      </p:pic>
      <p:pic>
        <p:nvPicPr>
          <p:cNvPr id="21" name="Picture 20" descr="CN2-21-99-STAR-300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6767" y="861845"/>
            <a:ext cx="2466753" cy="1972920"/>
          </a:xfrm>
          <a:prstGeom prst="rect">
            <a:avLst/>
          </a:prstGeom>
          <a:ln w="28575">
            <a:solidFill>
              <a:srgbClr val="106636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3010143" y="6230244"/>
            <a:ext cx="5370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8"/>
              </a:rPr>
              <a:t>http://science.energy.gov/user-facilities/user-facilities-at-a-glance/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309343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6"/>
          <p:cNvSpPr>
            <a:spLocks noGrp="1" noChangeArrowheads="1"/>
          </p:cNvSpPr>
          <p:nvPr>
            <p:ph type="title"/>
          </p:nvPr>
        </p:nvSpPr>
        <p:spPr>
          <a:xfrm>
            <a:off x="591266" y="188434"/>
            <a:ext cx="11405264" cy="812530"/>
          </a:xfrm>
        </p:spPr>
        <p:txBody>
          <a:bodyPr/>
          <a:lstStyle/>
          <a:p>
            <a:pPr eaLnBrk="1" hangingPunct="1"/>
            <a:r>
              <a:rPr lang="en-US" sz="2600" b="1" dirty="0"/>
              <a:t>Oak Ridge Leadership Computing Facility – a DOE Office of Science User Facility</a:t>
            </a: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9C5BE49D-7488-45A8-8E0F-E9E4F06E2D70}"/>
              </a:ext>
            </a:extLst>
          </p:cNvPr>
          <p:cNvSpPr>
            <a:spLocks/>
          </p:cNvSpPr>
          <p:nvPr/>
        </p:nvSpPr>
        <p:spPr bwMode="auto">
          <a:xfrm>
            <a:off x="1524000" y="2581153"/>
            <a:ext cx="8750300" cy="3381375"/>
          </a:xfrm>
          <a:custGeom>
            <a:avLst/>
            <a:gdLst>
              <a:gd name="T0" fmla="*/ 2147483647 w 5560"/>
              <a:gd name="T1" fmla="*/ 2147483647 h 2298"/>
              <a:gd name="T2" fmla="*/ 2147483647 w 5560"/>
              <a:gd name="T3" fmla="*/ 2147483647 h 2298"/>
              <a:gd name="T4" fmla="*/ 2147483647 w 5560"/>
              <a:gd name="T5" fmla="*/ 2147483647 h 2298"/>
              <a:gd name="T6" fmla="*/ 2147483647 w 5560"/>
              <a:gd name="T7" fmla="*/ 0 h 2298"/>
              <a:gd name="T8" fmla="*/ 2147483647 w 5560"/>
              <a:gd name="T9" fmla="*/ 2147483647 h 2298"/>
              <a:gd name="T10" fmla="*/ 2147483647 w 5560"/>
              <a:gd name="T11" fmla="*/ 2147483647 h 2298"/>
              <a:gd name="T12" fmla="*/ 0 w 5560"/>
              <a:gd name="T13" fmla="*/ 2147483647 h 2298"/>
              <a:gd name="T14" fmla="*/ 2147483647 w 5560"/>
              <a:gd name="T15" fmla="*/ 2147483647 h 2298"/>
              <a:gd name="T16" fmla="*/ 2147483647 w 5560"/>
              <a:gd name="T17" fmla="*/ 2147483647 h 22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560"/>
              <a:gd name="T28" fmla="*/ 0 h 2298"/>
              <a:gd name="T29" fmla="*/ 5560 w 5560"/>
              <a:gd name="T30" fmla="*/ 2298 h 229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560" h="2298">
                <a:moveTo>
                  <a:pt x="40" y="1130"/>
                </a:moveTo>
                <a:cubicBezTo>
                  <a:pt x="1136" y="1346"/>
                  <a:pt x="3808" y="994"/>
                  <a:pt x="4937" y="196"/>
                </a:cubicBezTo>
                <a:lnTo>
                  <a:pt x="4744" y="138"/>
                </a:lnTo>
                <a:lnTo>
                  <a:pt x="5350" y="0"/>
                </a:lnTo>
                <a:lnTo>
                  <a:pt x="5560" y="442"/>
                </a:lnTo>
                <a:lnTo>
                  <a:pt x="5253" y="328"/>
                </a:lnTo>
                <a:cubicBezTo>
                  <a:pt x="3784" y="1826"/>
                  <a:pt x="881" y="2170"/>
                  <a:pt x="0" y="2298"/>
                </a:cubicBezTo>
                <a:lnTo>
                  <a:pt x="256" y="1578"/>
                </a:lnTo>
                <a:lnTo>
                  <a:pt x="40" y="1130"/>
                </a:lnTo>
                <a:close/>
              </a:path>
            </a:pathLst>
          </a:custGeom>
          <a:solidFill>
            <a:schemeClr val="tx2">
              <a:alpha val="17000"/>
            </a:schemeClr>
          </a:solidFill>
          <a:ln w="9525">
            <a:solidFill>
              <a:srgbClr val="EAEEEE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Rectangle 31">
            <a:extLst>
              <a:ext uri="{FF2B5EF4-FFF2-40B4-BE49-F238E27FC236}">
                <a16:creationId xmlns:a16="http://schemas.microsoft.com/office/drawing/2014/main" id="{D1978C32-0FED-441A-8850-60F22551C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953" y="4901062"/>
            <a:ext cx="1653271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>
                <a:solidFill>
                  <a:prstClr val="black"/>
                </a:solidFill>
                <a:latin typeface="+mn-lt"/>
              </a:rPr>
              <a:t>Jaguar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  <a:latin typeface="+mn-lt"/>
              </a:rPr>
              <a:t>2.3 PF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solidFill>
                  <a:prstClr val="black"/>
                </a:solidFill>
                <a:latin typeface="+mn-lt"/>
              </a:rPr>
              <a:t>Multi-core CPU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solidFill>
                  <a:prstClr val="black"/>
                </a:solidFill>
                <a:latin typeface="+mn-lt"/>
              </a:rPr>
              <a:t>7 MW</a:t>
            </a:r>
          </a:p>
        </p:txBody>
      </p:sp>
      <p:sp>
        <p:nvSpPr>
          <p:cNvPr id="30" name="Rectangle 32">
            <a:extLst>
              <a:ext uri="{FF2B5EF4-FFF2-40B4-BE49-F238E27FC236}">
                <a16:creationId xmlns:a16="http://schemas.microsoft.com/office/drawing/2014/main" id="{727B134B-23EE-4AC5-8894-6EA0994A4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819" y="4672462"/>
            <a:ext cx="1841421" cy="978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>
                <a:solidFill>
                  <a:prstClr val="black"/>
                </a:solidFill>
                <a:latin typeface="+mn-lt"/>
              </a:rPr>
              <a:t>Titan: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solidFill>
                  <a:prstClr val="black"/>
                </a:solidFill>
                <a:latin typeface="+mn-lt"/>
              </a:rPr>
              <a:t>27 PF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solidFill>
                  <a:prstClr val="black"/>
                </a:solidFill>
                <a:latin typeface="+mn-lt"/>
              </a:rPr>
              <a:t>Hybrid GPU/CPU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solidFill>
                  <a:prstClr val="black"/>
                </a:solidFill>
                <a:latin typeface="+mn-lt"/>
              </a:rPr>
              <a:t>9 MW</a:t>
            </a:r>
          </a:p>
        </p:txBody>
      </p:sp>
      <p:sp>
        <p:nvSpPr>
          <p:cNvPr id="31" name="Text Box 35">
            <a:extLst>
              <a:ext uri="{FF2B5EF4-FFF2-40B4-BE49-F238E27FC236}">
                <a16:creationId xmlns:a16="http://schemas.microsoft.com/office/drawing/2014/main" id="{1EFFE4A1-0FCA-4178-A613-9D6F3C4D6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393" y="5735515"/>
            <a:ext cx="5886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+mn-lt"/>
              </a:rPr>
              <a:t>2009</a:t>
            </a:r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9B997788-C136-470D-A607-DEE5A35D8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583" y="5725990"/>
            <a:ext cx="5886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+mn-lt"/>
              </a:rPr>
              <a:t>2012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4AE14492-4BB0-4E8A-8570-9F35E5B9B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984" y="5725990"/>
            <a:ext cx="5886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+mn-lt"/>
              </a:rPr>
              <a:t>2017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57137879-8969-4085-BA18-AECDB0C32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0089" y="5815561"/>
            <a:ext cx="5886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prstClr val="black"/>
                </a:solidFill>
                <a:latin typeface="+mn-lt"/>
              </a:rPr>
              <a:t>2021</a:t>
            </a:r>
          </a:p>
        </p:txBody>
      </p:sp>
      <p:sp>
        <p:nvSpPr>
          <p:cNvPr id="35" name="Rectangle 32">
            <a:extLst>
              <a:ext uri="{FF2B5EF4-FFF2-40B4-BE49-F238E27FC236}">
                <a16:creationId xmlns:a16="http://schemas.microsoft.com/office/drawing/2014/main" id="{8848FDCF-98CC-40BC-BDBD-3F4F5EB18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375" y="3907832"/>
            <a:ext cx="1981200" cy="113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>
                <a:solidFill>
                  <a:prstClr val="black"/>
                </a:solidFill>
                <a:latin typeface="+mn-lt"/>
              </a:rPr>
              <a:t>Frontier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  <a:latin typeface="+mn-lt"/>
              </a:rPr>
              <a:t>&gt;1,500 PF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  <a:latin typeface="+mn-lt"/>
              </a:rPr>
              <a:t>Hybrid GPU/CPU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latin typeface="+mn-lt"/>
              </a:rPr>
              <a:t>29</a:t>
            </a:r>
            <a:r>
              <a:rPr lang="en-US" sz="1600" dirty="0">
                <a:solidFill>
                  <a:prstClr val="black"/>
                </a:solidFill>
                <a:latin typeface="+mn-lt"/>
              </a:rPr>
              <a:t> MW</a:t>
            </a:r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47C802C2-1BBD-4C51-9C02-76735D64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526" y="4367661"/>
            <a:ext cx="1920875" cy="105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b="1" dirty="0">
                <a:solidFill>
                  <a:prstClr val="black"/>
                </a:solidFill>
                <a:latin typeface="+mn-lt"/>
              </a:rPr>
              <a:t>Summit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sz="1600" dirty="0">
                <a:solidFill>
                  <a:prstClr val="black"/>
                </a:solidFill>
                <a:latin typeface="+mn-lt"/>
              </a:rPr>
              <a:t>200 PF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solidFill>
                  <a:prstClr val="black"/>
                </a:solidFill>
                <a:latin typeface="+mn-lt"/>
              </a:rPr>
              <a:t>Hybrid GPU/CPU</a:t>
            </a:r>
            <a:br>
              <a:rPr lang="en-US" sz="1600" dirty="0">
                <a:solidFill>
                  <a:prstClr val="black"/>
                </a:solidFill>
                <a:latin typeface="+mn-lt"/>
              </a:rPr>
            </a:br>
            <a:r>
              <a:rPr lang="en-US" sz="1600" dirty="0">
                <a:solidFill>
                  <a:prstClr val="black"/>
                </a:solidFill>
                <a:latin typeface="+mn-lt"/>
              </a:rPr>
              <a:t>13 MW</a:t>
            </a:r>
          </a:p>
        </p:txBody>
      </p:sp>
      <p:sp>
        <p:nvSpPr>
          <p:cNvPr id="37" name="Line 28">
            <a:extLst>
              <a:ext uri="{FF2B5EF4-FFF2-40B4-BE49-F238E27FC236}">
                <a16:creationId xmlns:a16="http://schemas.microsoft.com/office/drawing/2014/main" id="{78007023-4EF6-41AD-8FB9-E0351B01A7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3404048"/>
            <a:ext cx="0" cy="2318766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diamond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Line 27">
            <a:extLst>
              <a:ext uri="{FF2B5EF4-FFF2-40B4-BE49-F238E27FC236}">
                <a16:creationId xmlns:a16="http://schemas.microsoft.com/office/drawing/2014/main" id="{D81717A7-90E4-4AFA-BE89-C714A7B976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46275" y="3910461"/>
            <a:ext cx="0" cy="1812353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diamond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4772D19-03C2-467F-9D39-B63B16CB94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0826" y="3423098"/>
            <a:ext cx="1981200" cy="969471"/>
          </a:xfrm>
          <a:prstGeom prst="rect">
            <a:avLst/>
          </a:prstGeom>
        </p:spPr>
      </p:pic>
      <p:sp>
        <p:nvSpPr>
          <p:cNvPr id="41" name="Line 30">
            <a:extLst>
              <a:ext uri="{FF2B5EF4-FFF2-40B4-BE49-F238E27FC236}">
                <a16:creationId xmlns:a16="http://schemas.microsoft.com/office/drawing/2014/main" id="{584DD407-C912-4B19-A01F-5FABE69C70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47061" y="2701009"/>
            <a:ext cx="0" cy="3141661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diamond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2" name="Line 29">
            <a:extLst>
              <a:ext uri="{FF2B5EF4-FFF2-40B4-BE49-F238E27FC236}">
                <a16:creationId xmlns:a16="http://schemas.microsoft.com/office/drawing/2014/main" id="{9D7FB098-4292-41A9-ACEC-1FA76F2E68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3148461"/>
            <a:ext cx="0" cy="2574353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/>
            <a:tailEnd type="diamond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CB7BBD2-42E7-4D4D-89B6-9E6424786A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213" y="4063036"/>
            <a:ext cx="2799447" cy="100079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E913E23-EA9E-4500-9CAC-B408504F99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230" y="3400380"/>
            <a:ext cx="3054597" cy="183275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EA8E48B-3FE7-4AA0-A497-C1D02C8D7097}"/>
              </a:ext>
            </a:extLst>
          </p:cNvPr>
          <p:cNvSpPr txBox="1"/>
          <p:nvPr/>
        </p:nvSpPr>
        <p:spPr>
          <a:xfrm>
            <a:off x="1640743" y="3366496"/>
            <a:ext cx="61106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</a:rPr>
              <a:t>10</a:t>
            </a:r>
            <a:r>
              <a:rPr lang="en-US" b="1" baseline="30000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99C730-B0B5-45E9-B754-F5BE364731E1}"/>
              </a:ext>
            </a:extLst>
          </p:cNvPr>
          <p:cNvSpPr txBox="1"/>
          <p:nvPr/>
        </p:nvSpPr>
        <p:spPr>
          <a:xfrm>
            <a:off x="3808534" y="2984948"/>
            <a:ext cx="61106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</a:rPr>
              <a:t>10</a:t>
            </a:r>
            <a:r>
              <a:rPr lang="en-US" b="1" baseline="30000" dirty="0">
                <a:solidFill>
                  <a:srgbClr val="FF0000"/>
                </a:solidFill>
              </a:rPr>
              <a:t>16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8C28F6-9A11-4A98-B73D-54F32BEAC0F2}"/>
              </a:ext>
            </a:extLst>
          </p:cNvPr>
          <p:cNvSpPr txBox="1"/>
          <p:nvPr/>
        </p:nvSpPr>
        <p:spPr>
          <a:xfrm>
            <a:off x="6095267" y="2670339"/>
            <a:ext cx="61106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</a:rPr>
              <a:t>10</a:t>
            </a:r>
            <a:r>
              <a:rPr lang="en-US" b="1" baseline="30000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167C0-7931-4A38-88F0-DB25195FA73F}"/>
              </a:ext>
            </a:extLst>
          </p:cNvPr>
          <p:cNvSpPr txBox="1"/>
          <p:nvPr/>
        </p:nvSpPr>
        <p:spPr>
          <a:xfrm>
            <a:off x="8276493" y="2298359"/>
            <a:ext cx="61106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</a:rPr>
              <a:t>10</a:t>
            </a:r>
            <a:r>
              <a:rPr lang="en-US" b="1" baseline="30000" dirty="0">
                <a:solidFill>
                  <a:srgbClr val="FF0000"/>
                </a:solidFill>
              </a:rPr>
              <a:t>18</a:t>
            </a:r>
          </a:p>
        </p:txBody>
      </p:sp>
      <p:graphicFrame>
        <p:nvGraphicFramePr>
          <p:cNvPr id="49" name="Group 41">
            <a:extLst>
              <a:ext uri="{FF2B5EF4-FFF2-40B4-BE49-F238E27FC236}">
                <a16:creationId xmlns:a16="http://schemas.microsoft.com/office/drawing/2014/main" id="{95A51FD6-84BA-4083-92F8-6903AA6A4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62082"/>
              </p:ext>
            </p:extLst>
          </p:nvPr>
        </p:nvGraphicFramePr>
        <p:xfrm>
          <a:off x="714239" y="1019128"/>
          <a:ext cx="10589583" cy="1246164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5659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9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61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Mission: Providing world-class computational resources and specialized services for the most computationally intensive global challenges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60000"/>
                        </a:spcBef>
                        <a:spcAft>
                          <a:spcPct val="0"/>
                        </a:spcAft>
                        <a:buClr>
                          <a:srgbClr val="01673E"/>
                        </a:buClr>
                        <a:buSzTx/>
                        <a:buFont typeface="Symbol" pitchFamily="18" charset="2"/>
                        <a:buNone/>
                        <a:tabLst/>
                        <a:defRPr/>
                      </a:pPr>
                      <a:r>
                        <a:rPr kumimoji="0" 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</a:rPr>
                        <a:t>Vision: Deliver transforming discoveries in energy technologies, materials, biology, environment, health, etc.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B0BD7E2-3F39-4D25-A741-12788005AD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1075" y="3118409"/>
            <a:ext cx="2053974" cy="8933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329B55-7826-4DD1-BA55-1E8AFE459768}"/>
              </a:ext>
            </a:extLst>
          </p:cNvPr>
          <p:cNvSpPr/>
          <p:nvPr/>
        </p:nvSpPr>
        <p:spPr>
          <a:xfrm>
            <a:off x="714239" y="2436837"/>
            <a:ext cx="2906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Roadmap to Exascale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C3967-B8D0-0F45-AC7C-C8DCF422097B}"/>
              </a:ext>
            </a:extLst>
          </p:cNvPr>
          <p:cNvSpPr txBox="1"/>
          <p:nvPr/>
        </p:nvSpPr>
        <p:spPr>
          <a:xfrm>
            <a:off x="2247016" y="6399472"/>
            <a:ext cx="1014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Large part of success has been strong vendor and user </a:t>
            </a:r>
            <a:r>
              <a:rPr lang="en-US" sz="1600" b="1" i="1" u="sng" dirty="0"/>
              <a:t>partnerships</a:t>
            </a:r>
            <a:r>
              <a:rPr lang="en-US" sz="1600" i="1" dirty="0"/>
              <a:t> to scale &amp; refactor codes/methods</a:t>
            </a:r>
          </a:p>
        </p:txBody>
      </p:sp>
    </p:spTree>
    <p:extLst>
      <p:ext uri="{BB962C8B-B14F-4D97-AF65-F5344CB8AC3E}">
        <p14:creationId xmlns:p14="http://schemas.microsoft.com/office/powerpoint/2010/main" val="1135186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FC3D72D-F58C-4347-AF86-DFC8181FE6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6096" r="609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66605E6-D003-8B47-A4A1-680546CE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362" y="315089"/>
            <a:ext cx="5537405" cy="535531"/>
          </a:xfrm>
        </p:spPr>
        <p:txBody>
          <a:bodyPr/>
          <a:lstStyle/>
          <a:p>
            <a:r>
              <a:rPr lang="en-US" b="1" dirty="0"/>
              <a:t>OLCF Users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477BD-49BE-324A-B592-A9D9EC7453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04800" y="1083755"/>
            <a:ext cx="5654057" cy="4329051"/>
          </a:xfrm>
        </p:spPr>
        <p:txBody>
          <a:bodyPr/>
          <a:lstStyle/>
          <a:p>
            <a:r>
              <a:rPr lang="en-US" dirty="0"/>
              <a:t>The OLCF averages about 1,500 unique users who are located around the world</a:t>
            </a:r>
          </a:p>
          <a:p>
            <a:r>
              <a:rPr lang="en-US" dirty="0"/>
              <a:t>OLCF users come from academia, industry, and govt institutions</a:t>
            </a:r>
          </a:p>
          <a:p>
            <a:r>
              <a:rPr lang="en-US" dirty="0"/>
              <a:t>Users are attached to projects which run up to 3 years in duration.  We average about 250 research projects per year.  </a:t>
            </a:r>
          </a:p>
          <a:p>
            <a:r>
              <a:rPr lang="en-US" dirty="0"/>
              <a:t>OLCF resources are allocated through three highly competitive allocation programs requiring peer reviewed proposals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3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6200"/>
            <a:ext cx="7889796" cy="1446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i="1" dirty="0"/>
              <a:t>Three primary user programs for access to LCF</a:t>
            </a:r>
            <a:br>
              <a:rPr lang="en-US" i="1" dirty="0"/>
            </a:br>
            <a:r>
              <a:rPr lang="en-US" sz="2400" i="1" dirty="0"/>
              <a:t>Distribution of allocable hours</a:t>
            </a:r>
          </a:p>
        </p:txBody>
      </p:sp>
      <p:pic>
        <p:nvPicPr>
          <p:cNvPr id="3" name="Picture 2" descr="Pie cha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83150" y="1320248"/>
            <a:ext cx="5479851" cy="5613952"/>
          </a:xfrm>
          <a:prstGeom prst="rect">
            <a:avLst/>
          </a:prstGeom>
        </p:spPr>
      </p:pic>
      <p:sp>
        <p:nvSpPr>
          <p:cNvPr id="4" name="Content Placeholder 12"/>
          <p:cNvSpPr txBox="1">
            <a:spLocks/>
          </p:cNvSpPr>
          <p:nvPr/>
        </p:nvSpPr>
        <p:spPr>
          <a:xfrm>
            <a:off x="7546475" y="3085548"/>
            <a:ext cx="2968831" cy="990600"/>
          </a:xfrm>
          <a:prstGeom prst="wedgeRectCallout">
            <a:avLst>
              <a:gd name="adj1" fmla="val -76961"/>
              <a:gd name="adj2" fmla="val 98103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230188" indent="-230188"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800" b="1" dirty="0">
                <a:latin typeface="Arial Narrow" pitchFamily="34" charset="0"/>
                <a:cs typeface="+mn-cs"/>
              </a:rPr>
              <a:t>60% INCITE</a:t>
            </a:r>
          </a:p>
        </p:txBody>
      </p:sp>
      <p:sp>
        <p:nvSpPr>
          <p:cNvPr id="5" name="Content Placeholder 12"/>
          <p:cNvSpPr txBox="1">
            <a:spLocks/>
          </p:cNvSpPr>
          <p:nvPr/>
        </p:nvSpPr>
        <p:spPr bwMode="auto">
          <a:xfrm>
            <a:off x="1676400" y="3810001"/>
            <a:ext cx="2873828" cy="1005403"/>
          </a:xfrm>
          <a:prstGeom prst="wedgeRectCallout">
            <a:avLst>
              <a:gd name="adj1" fmla="val 71936"/>
              <a:gd name="adj2" fmla="val -22589"/>
            </a:avLst>
          </a:prstGeom>
          <a:solidFill>
            <a:schemeClr val="bg1"/>
          </a:solidFill>
          <a:ln w="19050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5425" indent="-225425" algn="ctr" eaLnBrk="0" hangingPunc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20000"/>
              <a:defRPr/>
            </a:pPr>
            <a:r>
              <a:rPr lang="en-US" sz="2000" b="1" kern="0" dirty="0">
                <a:solidFill>
                  <a:srgbClr val="000000"/>
                </a:solidFill>
                <a:latin typeface="Arial Narrow" pitchFamily="34" charset="0"/>
              </a:rPr>
              <a:t>Up to 30% ALCC</a:t>
            </a:r>
          </a:p>
          <a:p>
            <a:pPr marL="225425" indent="-225425" algn="ctr" eaLnBrk="0" hangingPunct="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20000"/>
              <a:defRPr/>
            </a:pPr>
            <a:r>
              <a:rPr lang="en-US" sz="2000" kern="0" dirty="0">
                <a:solidFill>
                  <a:srgbClr val="000000"/>
                </a:solidFill>
                <a:latin typeface="Arial Narrow" pitchFamily="34" charset="0"/>
              </a:rPr>
              <a:t>ASCR Leadership Computing Challenge</a:t>
            </a:r>
          </a:p>
        </p:txBody>
      </p:sp>
      <p:sp>
        <p:nvSpPr>
          <p:cNvPr id="6" name="Content Placeholder 12"/>
          <p:cNvSpPr txBox="1">
            <a:spLocks/>
          </p:cNvSpPr>
          <p:nvPr/>
        </p:nvSpPr>
        <p:spPr>
          <a:xfrm>
            <a:off x="1642761" y="2362201"/>
            <a:ext cx="3004455" cy="605629"/>
          </a:xfrm>
          <a:prstGeom prst="wedgeRectCallout">
            <a:avLst>
              <a:gd name="adj1" fmla="val 79822"/>
              <a:gd name="adj2" fmla="val -13079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230188" indent="-230188"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dirty="0">
                <a:latin typeface="Arial Narrow" pitchFamily="34" charset="0"/>
                <a:cs typeface="+mn-cs"/>
              </a:rPr>
              <a:t>10% Director’s Discretionary</a:t>
            </a:r>
          </a:p>
        </p:txBody>
      </p:sp>
      <p:pic>
        <p:nvPicPr>
          <p:cNvPr id="10" name="Picture 2" descr="C:\Users\qjs\Desktop\INCITEfoote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01819" y="2362200"/>
            <a:ext cx="112236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150px-DOE_Seal_Col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5029200"/>
            <a:ext cx="952500" cy="952500"/>
          </a:xfrm>
          <a:prstGeom prst="rect">
            <a:avLst/>
          </a:prstGeom>
        </p:spPr>
      </p:pic>
      <p:pic>
        <p:nvPicPr>
          <p:cNvPr id="12" name="Picture 11" descr="inde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676400"/>
            <a:ext cx="1379220" cy="609600"/>
          </a:xfrm>
          <a:prstGeom prst="rect">
            <a:avLst/>
          </a:prstGeom>
        </p:spPr>
      </p:pic>
      <p:pic>
        <p:nvPicPr>
          <p:cNvPr id="13" name="Picture 12" descr="ORNL_logo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1676400"/>
            <a:ext cx="1178329" cy="610986"/>
          </a:xfrm>
          <a:prstGeom prst="rect">
            <a:avLst/>
          </a:prstGeom>
        </p:spPr>
      </p:pic>
      <p:pic>
        <p:nvPicPr>
          <p:cNvPr id="14" name="Picture 13" descr="inde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4172" y="4419600"/>
            <a:ext cx="1379220" cy="609600"/>
          </a:xfrm>
          <a:prstGeom prst="rect">
            <a:avLst/>
          </a:prstGeom>
        </p:spPr>
      </p:pic>
      <p:pic>
        <p:nvPicPr>
          <p:cNvPr id="15" name="Picture 14" descr="ORNL_logo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7201" y="4419600"/>
            <a:ext cx="1178329" cy="61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B90C7-D01E-A644-AE0D-206CDE653C78}"/>
              </a:ext>
            </a:extLst>
          </p:cNvPr>
          <p:cNvSpPr txBox="1"/>
          <p:nvPr/>
        </p:nvSpPr>
        <p:spPr>
          <a:xfrm>
            <a:off x="8096840" y="5981700"/>
            <a:ext cx="244810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  <a:hlinkClick r:id="rId7"/>
              </a:rPr>
              <a:t>https://olcf.ornl.gov</a:t>
            </a:r>
            <a:r>
              <a:rPr lang="en-US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167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17CD-552C-0A46-B353-751DF64C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8714233" cy="539496"/>
          </a:xfrm>
        </p:spPr>
        <p:txBody>
          <a:bodyPr/>
          <a:lstStyle/>
          <a:p>
            <a:r>
              <a:rPr lang="en-US" dirty="0"/>
              <a:t>ORNL and the NCCS/OLCF are Hiring!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6B82E-AE0E-C042-B481-B19D6249E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4" y="1653734"/>
            <a:ext cx="8215299" cy="4594665"/>
          </a:xfrm>
        </p:spPr>
        <p:txBody>
          <a:bodyPr/>
          <a:lstStyle/>
          <a:p>
            <a:r>
              <a:rPr lang="en-US" dirty="0"/>
              <a:t>Oak Ridge National Laboratory has numerous scientific and technical positions available in HPC, AI, Computational Science and Mathematics</a:t>
            </a:r>
          </a:p>
          <a:p>
            <a:r>
              <a:rPr lang="en-US" dirty="0"/>
              <a:t>For a complete listing of positions available in Computing and Computational Sciences visit, </a:t>
            </a:r>
            <a:r>
              <a:rPr lang="en-US" u="sng" dirty="0">
                <a:hlinkClick r:id="rId3"/>
              </a:rPr>
              <a:t>https://</a:t>
            </a:r>
            <a:r>
              <a:rPr lang="en-US" u="sng" dirty="0" err="1">
                <a:hlinkClick r:id="rId3"/>
              </a:rPr>
              <a:t>jobs.ornl.gov</a:t>
            </a:r>
            <a:r>
              <a:rPr lang="en-US" u="sng" dirty="0">
                <a:hlinkClick r:id="rId3"/>
              </a:rPr>
              <a:t>/go/Computational-Sciences-Jobs/4534300/ </a:t>
            </a:r>
            <a:endParaRPr lang="en-US" u="sng" dirty="0"/>
          </a:p>
          <a:p>
            <a:r>
              <a:rPr lang="en-US" dirty="0"/>
              <a:t>Please join us for our first virtual </a:t>
            </a:r>
            <a:r>
              <a:rPr lang="en-US" b="1" dirty="0"/>
              <a:t>Career Fair on Nov 11</a:t>
            </a:r>
            <a:r>
              <a:rPr lang="en-US" b="1" baseline="30000" dirty="0"/>
              <a:t>th</a:t>
            </a:r>
            <a:r>
              <a:rPr lang="en-US" dirty="0"/>
              <a:t>, 1:30 pm – 5:30 pm ET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ECC8B-996F-5848-BACC-417B6110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265" y="0"/>
            <a:ext cx="2865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36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AF6A-92A5-F147-8730-F34F08B8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PEARC 22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3B3168-70A7-5C42-88FA-03A7BFFAE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480" y="1619006"/>
            <a:ext cx="5975803" cy="4048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BA6755-2BA8-8845-95AD-9FACF9797080}"/>
              </a:ext>
            </a:extLst>
          </p:cNvPr>
          <p:cNvSpPr txBox="1"/>
          <p:nvPr/>
        </p:nvSpPr>
        <p:spPr>
          <a:xfrm>
            <a:off x="6904893" y="3324882"/>
            <a:ext cx="506741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n-lt"/>
              </a:rPr>
              <a:t>https://</a:t>
            </a:r>
            <a:r>
              <a:rPr lang="en-US" sz="2400" dirty="0" err="1">
                <a:latin typeface="+mn-lt"/>
              </a:rPr>
              <a:t>pearc.acm.org</a:t>
            </a:r>
            <a:r>
              <a:rPr lang="en-US" sz="2400" dirty="0">
                <a:latin typeface="+mn-lt"/>
              </a:rPr>
              <a:t>/pearc22/</a:t>
            </a:r>
          </a:p>
        </p:txBody>
      </p:sp>
    </p:spTree>
    <p:extLst>
      <p:ext uri="{BB962C8B-B14F-4D97-AF65-F5344CB8AC3E}">
        <p14:creationId xmlns:p14="http://schemas.microsoft.com/office/powerpoint/2010/main" val="39914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2" b="314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58C936-9FEF-0146-9CAF-A62B8E703CA3}"/>
              </a:ext>
            </a:extLst>
          </p:cNvPr>
          <p:cNvSpPr/>
          <p:nvPr/>
        </p:nvSpPr>
        <p:spPr>
          <a:xfrm>
            <a:off x="0" y="475488"/>
            <a:ext cx="12192000" cy="804672"/>
          </a:xfrm>
          <a:prstGeom prst="rect">
            <a:avLst/>
          </a:prstGeom>
          <a:solidFill>
            <a:schemeClr val="tx2"/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5626" y="599738"/>
            <a:ext cx="9893778" cy="5355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82932800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_OLCF 16x9 template" id="{366D97C2-32F5-4FFD-8E13-1B4D8AAEE199}" vid="{6869A1A9-ABC4-4901-89DB-59801F15EA94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6BFB3AB80EA044897B163D651BE7CF" ma:contentTypeVersion="12" ma:contentTypeDescription="Create a new document." ma:contentTypeScope="" ma:versionID="5ccae34aae965e24db62e9729d4dd5e4">
  <xsd:schema xmlns:xsd="http://www.w3.org/2001/XMLSchema" xmlns:xs="http://www.w3.org/2001/XMLSchema" xmlns:p="http://schemas.microsoft.com/office/2006/metadata/properties" xmlns:ns2="38e4deb0-de08-4adb-aafc-d8ff02544178" targetNamespace="http://schemas.microsoft.com/office/2006/metadata/properties" ma:root="true" ma:fieldsID="73e7bd080f35e63ea4fc24c5765ee755" ns2:_="">
    <xsd:import namespace="38e4deb0-de08-4adb-aafc-d8ff025441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e4deb0-de08-4adb-aafc-d8ff02544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742169-EFE3-48AF-BECD-D1FC60D5A3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e4deb0-de08-4adb-aafc-d8ff025441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0B0124-1C5D-4C1F-9A53-571F03FAD0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D1D251-A090-4F5C-8988-78BF372B2667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</Words>
  <Application>Microsoft Macintosh PowerPoint</Application>
  <PresentationFormat>Widescreen</PresentationFormat>
  <Paragraphs>69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Arial Narrow</vt:lpstr>
      <vt:lpstr>Calibri</vt:lpstr>
      <vt:lpstr>Century Gothic</vt:lpstr>
      <vt:lpstr>Symbol</vt:lpstr>
      <vt:lpstr>Times New Roman</vt:lpstr>
      <vt:lpstr>ORNL</vt:lpstr>
      <vt:lpstr>Hands-On with Summit Workshop  </vt:lpstr>
      <vt:lpstr>Office of Science User Facilities</vt:lpstr>
      <vt:lpstr>Oak Ridge Leadership Computing Facility – a DOE Office of Science User Facility</vt:lpstr>
      <vt:lpstr>OLCF Users</vt:lpstr>
      <vt:lpstr>Three primary user programs for access to LCF Distribution of allocable hours</vt:lpstr>
      <vt:lpstr>ORNL and the NCCS/OLCF are Hiring!</vt:lpstr>
      <vt:lpstr>PEARC 22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cp:lastPrinted>2020-12-02T13:17:20Z</cp:lastPrinted>
  <dcterms:created xsi:type="dcterms:W3CDTF">2018-07-12T19:30:01Z</dcterms:created>
  <dcterms:modified xsi:type="dcterms:W3CDTF">2021-10-29T14:39:56Z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0x010100436BFB3AB80EA044897B163D651BE7CF</vt:lpwstr>
  </property>
  <property fmtid="{D5CDD505-2E9C-101B-9397-08002B2CF9AE}" pid="3" name="Order">
    <vt:r8>17100</vt:r8>
  </property>
  <property fmtid="{D5CDD505-2E9C-101B-9397-08002B2CF9AE}" pid="4" name="GUID">
    <vt:lpwstr>807f8008-f97c-4ee2-b67e-0f4712a80d66</vt:lpwstr>
  </property>
</Properties>
</file>